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94" r:id="rId4"/>
    <p:sldId id="258" r:id="rId5"/>
    <p:sldId id="259" r:id="rId6"/>
    <p:sldId id="260" r:id="rId7"/>
    <p:sldId id="276" r:id="rId8"/>
    <p:sldId id="295" r:id="rId9"/>
    <p:sldId id="261" r:id="rId10"/>
    <p:sldId id="298" r:id="rId11"/>
    <p:sldId id="262" r:id="rId12"/>
    <p:sldId id="289" r:id="rId13"/>
    <p:sldId id="264" r:id="rId14"/>
    <p:sldId id="263" r:id="rId15"/>
    <p:sldId id="275" r:id="rId16"/>
    <p:sldId id="265" r:id="rId17"/>
    <p:sldId id="266" r:id="rId18"/>
    <p:sldId id="268" r:id="rId19"/>
    <p:sldId id="267" r:id="rId20"/>
    <p:sldId id="29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226" autoAdjust="0"/>
  </p:normalViewPr>
  <p:slideViewPr>
    <p:cSldViewPr>
      <p:cViewPr>
        <p:scale>
          <a:sx n="100" d="100"/>
          <a:sy n="100" d="100"/>
        </p:scale>
        <p:origin x="-122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0" y="0"/>
            <a:ext cx="9163050" cy="6858000"/>
            <a:chOff x="0" y="0"/>
            <a:chExt cx="916305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2" y="4572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92" y="0"/>
              <a:ext cx="9144000" cy="6858000"/>
            </a:xfrm>
            <a:prstGeom prst="rect">
              <a:avLst/>
            </a:prstGeom>
            <a:solidFill>
              <a:schemeClr val="accent2">
                <a:shade val="75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2286000"/>
            </a:xfrm>
            <a:prstGeom prst="rect">
              <a:avLst/>
            </a:prstGeom>
            <a:gradFill flip="none" rotWithShape="1">
              <a:gsLst>
                <a:gs pos="33000">
                  <a:schemeClr val="accent3">
                    <a:alpha val="4900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" y="1981200"/>
              <a:ext cx="9144000" cy="609600"/>
            </a:xfrm>
            <a:prstGeom prst="rect">
              <a:avLst/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66" y="2590800"/>
              <a:ext cx="9144000" cy="4572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" y="0"/>
              <a:ext cx="9144000" cy="1981200"/>
            </a:xfrm>
            <a:prstGeom prst="rect">
              <a:avLst/>
            </a:prstGeom>
            <a:gradFill flip="none" rotWithShape="1">
              <a:gsLst>
                <a:gs pos="33000">
                  <a:schemeClr val="accent3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625"/>
            <a:ext cx="7772400" cy="666750"/>
          </a:xfrm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3810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207D2-F56E-4F7E-A7DA-8D0E1C074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accent6">
            <a:shade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3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28600"/>
              <a:ext cx="9144000" cy="6199632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7D803-A54D-4890-8144-02266DEB94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881D6-97B6-4167-B013-40EA6BDA98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6D02F7-B49A-4CE2-A1DC-6285726432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A6671D-3567-414F-849D-67368E857B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00801-1626-4E98-BBC1-9FB4B0A236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3C3B7-60F1-4D3D-B3BB-BB9CF6D9CF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Rectangl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371601"/>
              <a:ext cx="9144000" cy="5057775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4E4538-C814-4EF3-8246-0877FEC5E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bg1"/>
          </a:solidFill>
          <a:effectLst>
            <a:outerShdw blurRad="254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Прямоугольник 47"/>
          <p:cNvSpPr/>
          <p:nvPr/>
        </p:nvSpPr>
        <p:spPr>
          <a:xfrm>
            <a:off x="0" y="351518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встречают </a:t>
            </a:r>
            <a:endParaRPr lang="en-US" sz="54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Новый 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разных странах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9"/>
            <a:ext cx="4320480" cy="576063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Хызыр</a:t>
            </a:r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Ильяс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это Дед Мороз в 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мусульманских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странах. </a:t>
            </a:r>
            <a:endParaRPr 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носит вышитый цветами 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зелёный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халат и красный колпак, обвитый шарфом. В руке, само собой, мешок с подарками. </a:t>
            </a:r>
            <a:endParaRPr 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этих странах встречают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марта.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419" y="620689"/>
            <a:ext cx="3423514" cy="4735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7421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14282" y="1785926"/>
            <a:ext cx="5857916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В </a:t>
            </a:r>
            <a:r>
              <a:rPr lang="ru-RU" sz="2000" b="0" dirty="0">
                <a:latin typeface="Comic Sans MS" pitchFamily="66" charset="0"/>
              </a:rPr>
              <a:t>узбекские кишлаки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"снежный дедушка" -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Корбобо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0" dirty="0">
                <a:latin typeface="Comic Sans MS" pitchFamily="66" charset="0"/>
              </a:rPr>
              <a:t>(Дед </a:t>
            </a:r>
            <a:r>
              <a:rPr lang="ru-RU" sz="2000" b="0" dirty="0" smtClean="0">
                <a:latin typeface="Comic Sans MS" pitchFamily="66" charset="0"/>
              </a:rPr>
              <a:t>Мороз) </a:t>
            </a:r>
            <a:r>
              <a:rPr lang="ru-RU" sz="2000" b="0" dirty="0">
                <a:latin typeface="Comic Sans MS" pitchFamily="66" charset="0"/>
              </a:rPr>
              <a:t>в полосатом халате въезжает верхом на ослике. </a:t>
            </a:r>
            <a:r>
              <a:rPr lang="ru-RU" sz="2000" b="0" dirty="0" smtClean="0">
                <a:latin typeface="Comic Sans MS" pitchFamily="66" charset="0"/>
              </a:rPr>
              <a:t>Гостя встречает </a:t>
            </a:r>
            <a:r>
              <a:rPr lang="ru-RU" sz="2000" b="0" dirty="0" err="1" smtClean="0">
                <a:latin typeface="Comic Sans MS" pitchFamily="66" charset="0"/>
              </a:rPr>
              <a:t>Коргыз</a:t>
            </a:r>
            <a:r>
              <a:rPr lang="ru-RU" sz="2000" b="0" dirty="0" smtClean="0">
                <a:latin typeface="Comic Sans MS" pitchFamily="66" charset="0"/>
              </a:rPr>
              <a:t> </a:t>
            </a:r>
            <a:r>
              <a:rPr lang="ru-RU" sz="2000" b="0" dirty="0">
                <a:latin typeface="Comic Sans MS" pitchFamily="66" charset="0"/>
              </a:rPr>
              <a:t>(</a:t>
            </a:r>
            <a:r>
              <a:rPr lang="ru-RU" sz="2000" b="0" dirty="0" smtClean="0">
                <a:latin typeface="Comic Sans MS" pitchFamily="66" charset="0"/>
              </a:rPr>
              <a:t>Снегурочку). </a:t>
            </a:r>
            <a:endParaRPr lang="ru-RU" sz="2000" b="0" dirty="0">
              <a:latin typeface="Comic Sans MS" pitchFamily="66" charset="0"/>
            </a:endParaRPr>
          </a:p>
        </p:txBody>
      </p:sp>
      <p:pic>
        <p:nvPicPr>
          <p:cNvPr id="4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Узбекистан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46" name="Picture 6" descr="C:\Users\User\Desktop\flag_uzbekista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71414"/>
            <a:ext cx="1312863" cy="1428760"/>
          </a:xfrm>
          <a:prstGeom prst="rect">
            <a:avLst/>
          </a:prstGeom>
          <a:noFill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785926"/>
            <a:ext cx="1905000" cy="1428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286124"/>
            <a:ext cx="4286280" cy="28556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14282" y="1714488"/>
            <a:ext cx="5857916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В Казахстане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Новый год отмечается два раза</a:t>
            </a:r>
            <a:r>
              <a:rPr lang="ru-RU" sz="2000" b="0" dirty="0" smtClean="0">
                <a:latin typeface="Comic Sans MS" pitchFamily="66" charset="0"/>
              </a:rPr>
              <a:t>: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1 января </a:t>
            </a:r>
            <a:r>
              <a:rPr lang="ru-RU" sz="2000" b="0" dirty="0" smtClean="0">
                <a:latin typeface="Comic Sans MS" pitchFamily="66" charset="0"/>
              </a:rPr>
              <a:t>— в соответствии с европейской традицией, и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22 марта </a:t>
            </a:r>
            <a:r>
              <a:rPr lang="ru-RU" sz="2000" b="0" dirty="0" smtClean="0">
                <a:latin typeface="Comic Sans MS" pitchFamily="66" charset="0"/>
              </a:rPr>
              <a:t>— после наступления весеннего равноденствия. Однако в отличие от Европы на улицах редко можно встретить Деда мороза (</a:t>
            </a:r>
            <a:r>
              <a:rPr lang="ru-RU" sz="2000" b="0" dirty="0" err="1" smtClean="0">
                <a:solidFill>
                  <a:srgbClr val="FF0000"/>
                </a:solidFill>
                <a:latin typeface="Comic Sans MS" pitchFamily="66" charset="0"/>
              </a:rPr>
              <a:t>Аяз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0" dirty="0" err="1" smtClean="0">
                <a:solidFill>
                  <a:srgbClr val="FF0000"/>
                </a:solidFill>
                <a:latin typeface="Comic Sans MS" pitchFamily="66" charset="0"/>
              </a:rPr>
              <a:t>ата</a:t>
            </a:r>
            <a:r>
              <a:rPr lang="ru-RU" sz="2000" b="0" dirty="0" smtClean="0">
                <a:latin typeface="Comic Sans MS" pitchFamily="66" charset="0"/>
              </a:rPr>
              <a:t>) со Снегурочкой (</a:t>
            </a:r>
            <a:r>
              <a:rPr lang="ru-RU" sz="2000" b="0" dirty="0" err="1" smtClean="0">
                <a:solidFill>
                  <a:srgbClr val="FF0000"/>
                </a:solidFill>
                <a:latin typeface="Comic Sans MS" pitchFamily="66" charset="0"/>
              </a:rPr>
              <a:t>Акшакар</a:t>
            </a:r>
            <a:r>
              <a:rPr lang="ru-RU" sz="2000" b="0" dirty="0" smtClean="0">
                <a:latin typeface="Comic Sans MS" pitchFamily="66" charset="0"/>
              </a:rPr>
              <a:t>) — они обычно являются гостями корпоративных мероприятий.</a:t>
            </a:r>
            <a:endParaRPr lang="ru-RU" sz="2000" b="0" dirty="0">
              <a:latin typeface="Comic Sans MS" pitchFamily="66" charset="0"/>
            </a:endParaRPr>
          </a:p>
        </p:txBody>
      </p:sp>
      <p:pic>
        <p:nvPicPr>
          <p:cNvPr id="4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Казахстан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357166"/>
            <a:ext cx="1291529" cy="861748"/>
          </a:xfrm>
          <a:prstGeom prst="rect">
            <a:avLst/>
          </a:prstGeom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4888" y="1714488"/>
            <a:ext cx="2684830" cy="34432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357693"/>
            <a:ext cx="2643206" cy="19824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10" y="4357694"/>
            <a:ext cx="2947988" cy="197183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85720" y="1714488"/>
            <a:ext cx="53578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Финский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Дед Мороз -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Йоллупукки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0" dirty="0">
                <a:latin typeface="Comic Sans MS" pitchFamily="66" charset="0"/>
              </a:rPr>
              <a:t>живет в Лапландии и </a:t>
            </a:r>
            <a:r>
              <a:rPr lang="ru-RU" sz="2000" b="0" dirty="0" smtClean="0">
                <a:latin typeface="Comic Sans MS" pitchFamily="66" charset="0"/>
              </a:rPr>
              <a:t>с удовольствием </a:t>
            </a:r>
            <a:r>
              <a:rPr lang="ru-RU" sz="2000" b="0" dirty="0">
                <a:latin typeface="Comic Sans MS" pitchFamily="66" charset="0"/>
              </a:rPr>
              <a:t>отвечает на письма детей. Он носит </a:t>
            </a:r>
            <a:r>
              <a:rPr lang="ru-RU" sz="2000" b="0" dirty="0" smtClean="0">
                <a:latin typeface="Comic Sans MS" pitchFamily="66" charset="0"/>
              </a:rPr>
              <a:t>высокую конусообразную шапку, длинные </a:t>
            </a:r>
            <a:r>
              <a:rPr lang="ru-RU" sz="2000" b="0" dirty="0">
                <a:latin typeface="Comic Sans MS" pitchFamily="66" charset="0"/>
              </a:rPr>
              <a:t>волосы и красную одежду. Его </a:t>
            </a:r>
            <a:r>
              <a:rPr lang="ru-RU" sz="2000" b="0" dirty="0" smtClean="0">
                <a:latin typeface="Comic Sans MS" pitchFamily="66" charset="0"/>
              </a:rPr>
              <a:t>окружают </a:t>
            </a:r>
            <a:r>
              <a:rPr lang="ru-RU" sz="2000" b="0" dirty="0">
                <a:latin typeface="Comic Sans MS" pitchFamily="66" charset="0"/>
              </a:rPr>
              <a:t>гномы в островерхих шапочках и накидках.</a:t>
            </a:r>
          </a:p>
        </p:txBody>
      </p:sp>
      <p:pic>
        <p:nvPicPr>
          <p:cNvPr id="6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Финляндия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270" name="Picture 6" descr="D:\Documents\Евровидение\Flags\finla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2720" y="1714488"/>
            <a:ext cx="2732684" cy="19811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833815"/>
            <a:ext cx="3571900" cy="2381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kbdm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766" y="1785926"/>
            <a:ext cx="2304514" cy="22875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67222" y="1785926"/>
            <a:ext cx="600079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В </a:t>
            </a:r>
            <a:r>
              <a:rPr lang="ru-RU" sz="2000" b="0" dirty="0">
                <a:latin typeface="Comic Sans MS" pitchFamily="66" charset="0"/>
              </a:rPr>
              <a:t>Норвегии подарки детям делают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Ниссе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– симпатичные маленькие домовые</a:t>
            </a:r>
            <a:r>
              <a:rPr lang="ru-RU" sz="2000" b="0" dirty="0">
                <a:latin typeface="Comic Sans MS" pitchFamily="66" charset="0"/>
              </a:rPr>
              <a:t>. </a:t>
            </a:r>
            <a:r>
              <a:rPr lang="ru-RU" sz="2000" b="0" dirty="0" err="1">
                <a:latin typeface="Comic Sans MS" pitchFamily="66" charset="0"/>
              </a:rPr>
              <a:t>Ниссе</a:t>
            </a:r>
            <a:r>
              <a:rPr lang="ru-RU" sz="2000" b="0" dirty="0">
                <a:latin typeface="Comic Sans MS" pitchFamily="66" charset="0"/>
              </a:rPr>
              <a:t> носят вязаные колпачки и </a:t>
            </a:r>
            <a:r>
              <a:rPr lang="ru-RU" sz="2000" b="0" dirty="0" smtClean="0">
                <a:latin typeface="Comic Sans MS" pitchFamily="66" charset="0"/>
              </a:rPr>
              <a:t>любят вкусненькое</a:t>
            </a:r>
            <a:r>
              <a:rPr lang="ru-RU" sz="2000" b="0" dirty="0">
                <a:latin typeface="Comic Sans MS" pitchFamily="66" charset="0"/>
              </a:rPr>
              <a:t>. </a:t>
            </a:r>
          </a:p>
        </p:txBody>
      </p:sp>
      <p:pic>
        <p:nvPicPr>
          <p:cNvPr id="4" name="Picture 8" descr="newy6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Норвегия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292" name="Picture 4" descr="D:\Documents\Евровидение\Flags\norwa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000372"/>
            <a:ext cx="4642895" cy="31194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57159" y="1863858"/>
            <a:ext cx="442915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В </a:t>
            </a:r>
            <a:r>
              <a:rPr lang="ru-RU" sz="2000" b="0" dirty="0">
                <a:latin typeface="Comic Sans MS" pitchFamily="66" charset="0"/>
              </a:rPr>
              <a:t>Эстонии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Деда Мороза зовут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Йыулувана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0" dirty="0">
                <a:latin typeface="Comic Sans MS" pitchFamily="66" charset="0"/>
              </a:rPr>
              <a:t>и </a:t>
            </a:r>
            <a:r>
              <a:rPr lang="ru-RU" sz="2000" b="0" dirty="0" smtClean="0">
                <a:latin typeface="Comic Sans MS" pitchFamily="66" charset="0"/>
              </a:rPr>
              <a:t>он похож </a:t>
            </a:r>
            <a:r>
              <a:rPr lang="ru-RU" sz="2000" b="0" dirty="0">
                <a:latin typeface="Comic Sans MS" pitchFamily="66" charset="0"/>
              </a:rPr>
              <a:t>на своего финского </a:t>
            </a:r>
            <a:r>
              <a:rPr lang="ru-RU" sz="2000" b="0" dirty="0" smtClean="0">
                <a:latin typeface="Comic Sans MS" pitchFamily="66" charset="0"/>
              </a:rPr>
              <a:t>родственника</a:t>
            </a:r>
            <a:r>
              <a:rPr lang="ru-RU" sz="2000" b="0" dirty="0">
                <a:latin typeface="Comic Sans MS" pitchFamily="66" charset="0"/>
              </a:rPr>
              <a:t>.</a:t>
            </a:r>
          </a:p>
        </p:txBody>
      </p:sp>
      <p:pic>
        <p:nvPicPr>
          <p:cNvPr id="6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Эстония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318" name="Picture 6" descr="D:\Documents\Евровидение\Flags\eston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857364"/>
            <a:ext cx="3648550" cy="24288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00372"/>
            <a:ext cx="4429156" cy="33185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85720" y="1857364"/>
            <a:ext cx="5678497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В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США, Канаде, Великобритании и странах Западной Европы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его зовут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Санта-Клаус</a:t>
            </a:r>
            <a:r>
              <a:rPr lang="ru-RU" sz="2000" b="0" dirty="0">
                <a:latin typeface="Comic Sans MS" pitchFamily="66" charset="0"/>
              </a:rPr>
              <a:t>. Он одет в красную курточку, отороченную </a:t>
            </a:r>
            <a:r>
              <a:rPr lang="ru-RU" sz="2000" b="0" dirty="0" smtClean="0">
                <a:latin typeface="Comic Sans MS" pitchFamily="66" charset="0"/>
              </a:rPr>
              <a:t>белым </a:t>
            </a:r>
            <a:r>
              <a:rPr lang="ru-RU" sz="2000" b="0" dirty="0">
                <a:latin typeface="Comic Sans MS" pitchFamily="66" charset="0"/>
              </a:rPr>
              <a:t>мехом и в красные шаровары. На голове – красный </a:t>
            </a:r>
            <a:r>
              <a:rPr lang="ru-RU" sz="2000" b="0" dirty="0" smtClean="0">
                <a:latin typeface="Comic Sans MS" pitchFamily="66" charset="0"/>
              </a:rPr>
              <a:t>колпак. Санта </a:t>
            </a:r>
            <a:r>
              <a:rPr lang="ru-RU" sz="2000" b="0" dirty="0">
                <a:latin typeface="Comic Sans MS" pitchFamily="66" charset="0"/>
              </a:rPr>
              <a:t>Клаус курит трубку, путешествует по воздуху на оленях </a:t>
            </a:r>
            <a:r>
              <a:rPr lang="ru-RU" sz="2000" b="0" dirty="0" smtClean="0">
                <a:latin typeface="Comic Sans MS" pitchFamily="66" charset="0"/>
              </a:rPr>
              <a:t>и входит </a:t>
            </a:r>
            <a:r>
              <a:rPr lang="ru-RU" sz="2000" b="0" dirty="0">
                <a:latin typeface="Comic Sans MS" pitchFamily="66" charset="0"/>
              </a:rPr>
              <a:t>в дом через трубу.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Дети оставляют ему под ёлкой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молоко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и печенье</a:t>
            </a:r>
            <a:r>
              <a:rPr lang="ru-RU" sz="2000" b="0" dirty="0">
                <a:latin typeface="Comic Sans MS" pitchFamily="66" charset="0"/>
              </a:rPr>
              <a:t>. </a:t>
            </a:r>
          </a:p>
        </p:txBody>
      </p:sp>
      <p:pic>
        <p:nvPicPr>
          <p:cNvPr id="5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70" y="500042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Западная Европа и США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2800" y="390515"/>
            <a:ext cx="1096918" cy="8239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857364"/>
            <a:ext cx="2571768" cy="19308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6964" y="4643446"/>
            <a:ext cx="2427002" cy="16144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643446"/>
            <a:ext cx="2143140" cy="16073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643446"/>
            <a:ext cx="2143140" cy="16073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428596" y="1714488"/>
            <a:ext cx="614366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Только </a:t>
            </a:r>
            <a:r>
              <a:rPr lang="ru-RU" sz="2000" b="0" dirty="0">
                <a:latin typeface="Comic Sans MS" pitchFamily="66" charset="0"/>
              </a:rPr>
              <a:t>у российского Деда Мороза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есть семья</a:t>
            </a:r>
            <a:r>
              <a:rPr lang="ru-RU" sz="2000" b="0" dirty="0" smtClean="0">
                <a:latin typeface="Comic Sans MS" pitchFamily="66" charset="0"/>
              </a:rPr>
              <a:t>. </a:t>
            </a:r>
            <a:r>
              <a:rPr lang="ru-RU" sz="2000" b="0" dirty="0">
                <a:latin typeface="Comic Sans MS" pitchFamily="66" charset="0"/>
              </a:rPr>
              <a:t>Жена -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Зима</a:t>
            </a:r>
            <a:r>
              <a:rPr lang="ru-RU" sz="2000" b="0" dirty="0">
                <a:latin typeface="Comic Sans MS" pitchFamily="66" charset="0"/>
              </a:rPr>
              <a:t> и внучка –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Снегурочка</a:t>
            </a:r>
            <a:r>
              <a:rPr lang="ru-RU" sz="2000" b="0" dirty="0">
                <a:latin typeface="Comic Sans MS" pitchFamily="66" charset="0"/>
              </a:rPr>
              <a:t>.</a:t>
            </a:r>
          </a:p>
        </p:txBody>
      </p:sp>
      <p:pic>
        <p:nvPicPr>
          <p:cNvPr id="5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Россия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5365" name="Picture 5" descr="D:\Documents\Евровидение\Flags\russ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09536"/>
            <a:ext cx="1147762" cy="1147762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714488"/>
            <a:ext cx="1905000" cy="18859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714620"/>
            <a:ext cx="3036093" cy="2024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5" y="4857760"/>
            <a:ext cx="2057416" cy="13795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2714620"/>
            <a:ext cx="3000396" cy="20002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857760"/>
            <a:ext cx="1864534" cy="14014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4857760"/>
            <a:ext cx="1928828" cy="13887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57158" y="1676933"/>
            <a:ext cx="7215238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В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России новогодняя ёлка была введена Петром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2000" b="0" dirty="0" smtClean="0">
                <a:latin typeface="Comic Sans MS" pitchFamily="66" charset="0"/>
              </a:rPr>
              <a:t>. Он </a:t>
            </a:r>
            <a:r>
              <a:rPr lang="ru-RU" sz="2000" b="0" dirty="0">
                <a:latin typeface="Comic Sans MS" pitchFamily="66" charset="0"/>
              </a:rPr>
              <a:t>повелел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1 января 1700 года </a:t>
            </a:r>
            <a:r>
              <a:rPr lang="ru-RU" sz="2000" b="0" dirty="0">
                <a:latin typeface="Comic Sans MS" pitchFamily="66" charset="0"/>
              </a:rPr>
              <a:t>украсить все дома </a:t>
            </a:r>
            <a:r>
              <a:rPr lang="ru-RU" sz="2000" b="0" dirty="0" smtClean="0">
                <a:latin typeface="Comic Sans MS" pitchFamily="66" charset="0"/>
              </a:rPr>
              <a:t>еловыми (можжевеловыми </a:t>
            </a:r>
            <a:r>
              <a:rPr lang="ru-RU" sz="2000" b="0" dirty="0">
                <a:latin typeface="Comic Sans MS" pitchFamily="66" charset="0"/>
              </a:rPr>
              <a:t>или сосновыми) ветвями по о</a:t>
            </a:r>
            <a:r>
              <a:rPr lang="ru-RU" sz="2000" b="0" dirty="0" smtClean="0">
                <a:latin typeface="Comic Sans MS" pitchFamily="66" charset="0"/>
              </a:rPr>
              <a:t>бразцам, </a:t>
            </a:r>
            <a:r>
              <a:rPr lang="ru-RU" sz="2000" b="0" dirty="0">
                <a:latin typeface="Comic Sans MS" pitchFamily="66" charset="0"/>
              </a:rPr>
              <a:t>выставленным в Гостином дворе.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357158" y="3214686"/>
            <a:ext cx="7215238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У </a:t>
            </a:r>
            <a:r>
              <a:rPr lang="ru-RU" sz="2000" b="0" dirty="0">
                <a:latin typeface="Comic Sans MS" pitchFamily="66" charset="0"/>
              </a:rPr>
              <a:t>нас – ёлка. А там, где её нет</a:t>
            </a:r>
            <a:r>
              <a:rPr lang="ru-RU" sz="2000" b="0" dirty="0" smtClean="0">
                <a:latin typeface="Comic Sans MS" pitchFamily="66" charset="0"/>
              </a:rPr>
              <a:t>? Во </a:t>
            </a:r>
            <a:r>
              <a:rPr lang="ru-RU" sz="2000" b="0" dirty="0">
                <a:latin typeface="Comic Sans MS" pitchFamily="66" charset="0"/>
              </a:rPr>
              <a:t>Вьетнаме её заменяют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ветки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персика</a:t>
            </a:r>
            <a:r>
              <a:rPr lang="ru-RU" sz="2000" b="0" dirty="0" smtClean="0">
                <a:latin typeface="Comic Sans MS" pitchFamily="66" charset="0"/>
              </a:rPr>
              <a:t>. В </a:t>
            </a:r>
            <a:r>
              <a:rPr lang="ru-RU" sz="2000" b="0" dirty="0">
                <a:latin typeface="Comic Sans MS" pitchFamily="66" charset="0"/>
              </a:rPr>
              <a:t>Японии к веткам сосны </a:t>
            </a:r>
            <a:r>
              <a:rPr lang="ru-RU" sz="2000" b="0" dirty="0" smtClean="0">
                <a:latin typeface="Comic Sans MS" pitchFamily="66" charset="0"/>
              </a:rPr>
              <a:t>присоединяют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бамбук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и ветки сливы</a:t>
            </a:r>
            <a:r>
              <a:rPr lang="ru-RU" sz="2000" b="0" dirty="0">
                <a:latin typeface="Comic Sans MS" pitchFamily="66" charset="0"/>
              </a:rPr>
              <a:t>. </a:t>
            </a:r>
          </a:p>
        </p:txBody>
      </p:sp>
      <p:pic>
        <p:nvPicPr>
          <p:cNvPr id="7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Ёлка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5" descr="D:\Documents\Евровидение\Flags\russ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09536"/>
            <a:ext cx="1147762" cy="1147762"/>
          </a:xfrm>
          <a:prstGeom prst="rect">
            <a:avLst/>
          </a:prstGeom>
          <a:noFill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77" y="4357694"/>
            <a:ext cx="2533649" cy="19024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357694"/>
            <a:ext cx="2500330" cy="18752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9966" y="4357694"/>
            <a:ext cx="2475438" cy="18592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357158" y="4500570"/>
            <a:ext cx="4357718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Голландцы </a:t>
            </a:r>
            <a:r>
              <a:rPr lang="ru-RU" sz="2000" b="0" dirty="0">
                <a:latin typeface="Comic Sans MS" pitchFamily="66" charset="0"/>
              </a:rPr>
              <a:t>и англичане видели </a:t>
            </a:r>
            <a:r>
              <a:rPr lang="ru-RU" sz="2000" b="0" dirty="0" smtClean="0">
                <a:latin typeface="Comic Sans MS" pitchFamily="66" charset="0"/>
              </a:rPr>
              <a:t>в </a:t>
            </a:r>
            <a:r>
              <a:rPr lang="ru-RU" sz="2000" b="0" dirty="0">
                <a:latin typeface="Comic Sans MS" pitchFamily="66" charset="0"/>
              </a:rPr>
              <a:t>этом </a:t>
            </a:r>
            <a:r>
              <a:rPr lang="ru-RU" sz="2000" b="0" dirty="0" smtClean="0">
                <a:latin typeface="Comic Sans MS" pitchFamily="66" charset="0"/>
              </a:rPr>
              <a:t>дереве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символ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вечной молодости, силы</a:t>
            </a:r>
            <a:r>
              <a:rPr lang="ru-RU" sz="2000" b="0" dirty="0">
                <a:latin typeface="Comic Sans MS" pitchFamily="66" charset="0"/>
              </a:rPr>
              <a:t>.</a:t>
            </a:r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57158" y="1785926"/>
            <a:ext cx="4357718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Древние </a:t>
            </a:r>
            <a:r>
              <a:rPr lang="ru-RU" sz="2000" b="0" dirty="0">
                <a:latin typeface="Comic Sans MS" pitchFamily="66" charset="0"/>
              </a:rPr>
              <a:t>племена германцев верили, что в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ели живёт дух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леса</a:t>
            </a:r>
            <a:r>
              <a:rPr lang="ru-RU" sz="2000" b="0" dirty="0" smtClean="0">
                <a:latin typeface="Comic Sans MS" pitchFamily="66" charset="0"/>
              </a:rPr>
              <a:t>, который </a:t>
            </a:r>
            <a:r>
              <a:rPr lang="ru-RU" sz="2000" b="0" dirty="0">
                <a:latin typeface="Comic Sans MS" pitchFamily="66" charset="0"/>
              </a:rPr>
              <a:t>хранит растения, зверей и птиц. Вот </a:t>
            </a:r>
            <a:r>
              <a:rPr lang="ru-RU" sz="2000" b="0" dirty="0" smtClean="0">
                <a:latin typeface="Comic Sans MS" pitchFamily="66" charset="0"/>
              </a:rPr>
              <a:t>и старались они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умилостивить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этот могучий дух </a:t>
            </a:r>
            <a:r>
              <a:rPr lang="ru-RU" sz="2000" b="0" dirty="0" smtClean="0">
                <a:latin typeface="Comic Sans MS" pitchFamily="66" charset="0"/>
              </a:rPr>
              <a:t>воздавали почести </a:t>
            </a:r>
            <a:r>
              <a:rPr lang="ru-RU" sz="2000" b="0" dirty="0">
                <a:latin typeface="Comic Sans MS" pitchFamily="66" charset="0"/>
              </a:rPr>
              <a:t>ели, принося </a:t>
            </a:r>
            <a:r>
              <a:rPr lang="ru-RU" sz="2000" b="0" dirty="0" smtClean="0">
                <a:latin typeface="Comic Sans MS" pitchFamily="66" charset="0"/>
              </a:rPr>
              <a:t>к </a:t>
            </a:r>
            <a:r>
              <a:rPr lang="ru-RU" sz="2000" b="0" dirty="0">
                <a:latin typeface="Comic Sans MS" pitchFamily="66" charset="0"/>
              </a:rPr>
              <a:t>ней свои трофеи – дары, украшая её.</a:t>
            </a:r>
          </a:p>
        </p:txBody>
      </p:sp>
      <p:pic>
        <p:nvPicPr>
          <p:cNvPr id="16391" name="Picture 7" descr="C:\Users\User\Desktop\vianocnystro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80" y="1785926"/>
            <a:ext cx="3810000" cy="3810000"/>
          </a:xfrm>
          <a:prstGeom prst="rect">
            <a:avLst/>
          </a:prstGeom>
          <a:noFill/>
        </p:spPr>
      </p:pic>
      <p:pic>
        <p:nvPicPr>
          <p:cNvPr id="8" name="Picture 8" descr="newy6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Ёлка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5076" y="285728"/>
            <a:ext cx="8008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Первый Дед Мороз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100" name="Picture 7" descr="newy6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1785926"/>
            <a:ext cx="4286280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Самым первым Дедом Морозом был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Святой Николай</a:t>
            </a:r>
            <a:r>
              <a:rPr lang="ru-RU" sz="2000" b="0" dirty="0" smtClean="0">
                <a:latin typeface="Comic Sans MS" pitchFamily="66" charset="0"/>
              </a:rPr>
              <a:t>. Уходя, он оставил приютившей его бедной семье золотые яблоки в башмачке перед камином. </a:t>
            </a:r>
            <a:endParaRPr lang="ru-RU" sz="2000" b="0" dirty="0">
              <a:latin typeface="Comic Sans MS" pitchFamily="66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3625461" cy="41433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grpSp>
        <p:nvGrpSpPr>
          <p:cNvPr id="13" name="Группа 12"/>
          <p:cNvGrpSpPr/>
          <p:nvPr/>
        </p:nvGrpSpPr>
        <p:grpSpPr>
          <a:xfrm>
            <a:off x="1000100" y="3786190"/>
            <a:ext cx="2643206" cy="2076456"/>
            <a:chOff x="714348" y="3643314"/>
            <a:chExt cx="2643206" cy="2076456"/>
          </a:xfrm>
        </p:grpSpPr>
        <p:pic>
          <p:nvPicPr>
            <p:cNvPr id="12" name="Picture 8" descr="C:\Users\User\Desktop\258222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48" y="3643314"/>
              <a:ext cx="1219200" cy="1219200"/>
            </a:xfrm>
            <a:prstGeom prst="rect">
              <a:avLst/>
            </a:prstGeom>
            <a:noFill/>
          </p:spPr>
        </p:pic>
        <p:pic>
          <p:nvPicPr>
            <p:cNvPr id="4104" name="Picture 8" descr="C:\Users\User\Desktop\258222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00166" y="4500570"/>
              <a:ext cx="1219200" cy="1219200"/>
            </a:xfrm>
            <a:prstGeom prst="rect">
              <a:avLst/>
            </a:prstGeom>
            <a:noFill/>
          </p:spPr>
        </p:pic>
        <p:pic>
          <p:nvPicPr>
            <p:cNvPr id="4105" name="Picture 9" descr="C:\Users\User\Desktop\258222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143108" y="3857628"/>
              <a:ext cx="1214446" cy="1219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"/>
          <a:stretch/>
        </p:blipFill>
        <p:spPr>
          <a:xfrm>
            <a:off x="-36512" y="0"/>
            <a:ext cx="9371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07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181075"/>
            <a:ext cx="8208912" cy="279410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Святой Николай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это Дед Мороз в 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Бельгии, Польше и Дании. Его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всегда сопровождает слуга-мавр 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Чёрный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Питер, который за спиной 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несёт 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мешок с подарками для послушных детей, а в руках — розги для шалунов.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60648"/>
            <a:ext cx="3649588" cy="281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8140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57158" y="1785926"/>
            <a:ext cx="5214974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5 </a:t>
            </a:r>
            <a:r>
              <a:rPr lang="ru-RU" sz="2000" b="0" dirty="0">
                <a:latin typeface="Comic Sans MS" pitchFamily="66" charset="0"/>
              </a:rPr>
              <a:t>декабря из Испании на корабле прибывает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Бельгийский Дед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Мороз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- Св. Николай</a:t>
            </a:r>
            <a:r>
              <a:rPr lang="ru-RU" sz="2000" b="0" dirty="0">
                <a:latin typeface="Comic Sans MS" pitchFamily="66" charset="0"/>
              </a:rPr>
              <a:t>. Он едет на коне, облаченный в митру и </a:t>
            </a:r>
            <a:r>
              <a:rPr lang="ru-RU" sz="2000" b="0" dirty="0" smtClean="0">
                <a:latin typeface="Comic Sans MS" pitchFamily="66" charset="0"/>
              </a:rPr>
              <a:t>белую епископскую </a:t>
            </a:r>
            <a:r>
              <a:rPr lang="ru-RU" sz="2000" b="0" dirty="0">
                <a:latin typeface="Comic Sans MS" pitchFamily="66" charset="0"/>
              </a:rPr>
              <a:t>мантию. Его сопровождает слуга - мавр, который </a:t>
            </a:r>
            <a:r>
              <a:rPr lang="ru-RU" sz="2000" b="0" dirty="0" smtClean="0">
                <a:latin typeface="Comic Sans MS" pitchFamily="66" charset="0"/>
              </a:rPr>
              <a:t>несет мешок </a:t>
            </a:r>
            <a:r>
              <a:rPr lang="ru-RU" sz="2000" b="0" dirty="0">
                <a:latin typeface="Comic Sans MS" pitchFamily="66" charset="0"/>
              </a:rPr>
              <a:t>с подарками и розги для шалунов. </a:t>
            </a:r>
          </a:p>
        </p:txBody>
      </p:sp>
      <p:pic>
        <p:nvPicPr>
          <p:cNvPr id="5124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Бельгия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5" name="Picture 5" descr="D:\Documents\Евровидение\Flags\belgiu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1426" y="214290"/>
            <a:ext cx="1152540" cy="1152540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785926"/>
            <a:ext cx="2340703" cy="347663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143380"/>
            <a:ext cx="3214710" cy="21431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28596" y="1857364"/>
            <a:ext cx="5189547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Немецкие </a:t>
            </a:r>
            <a:r>
              <a:rPr lang="ru-RU" sz="2000" b="0" dirty="0">
                <a:latin typeface="Comic Sans MS" pitchFamily="66" charset="0"/>
              </a:rPr>
              <a:t>дети, сломав какую-нибудь игрушку, </a:t>
            </a:r>
            <a:r>
              <a:rPr lang="ru-RU" sz="2000" b="0" dirty="0" smtClean="0">
                <a:latin typeface="Comic Sans MS" pitchFamily="66" charset="0"/>
              </a:rPr>
              <a:t>складывали </a:t>
            </a:r>
            <a:r>
              <a:rPr lang="ru-RU" sz="2000" b="0" dirty="0">
                <a:latin typeface="Comic Sans MS" pitchFamily="66" charset="0"/>
              </a:rPr>
              <a:t>обломки в камин, а вину сваливали на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господина </a:t>
            </a:r>
            <a:r>
              <a:rPr lang="ru-RU" sz="2000" b="0" dirty="0" err="1" smtClean="0">
                <a:solidFill>
                  <a:srgbClr val="FF0000"/>
                </a:solidFill>
                <a:latin typeface="Comic Sans MS" pitchFamily="66" charset="0"/>
              </a:rPr>
              <a:t>Ниманда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("НИКТО")</a:t>
            </a:r>
            <a:r>
              <a:rPr lang="ru-RU" sz="2000" b="0" dirty="0">
                <a:latin typeface="Comic Sans MS" pitchFamily="66" charset="0"/>
              </a:rPr>
              <a:t> - прообраза Деда Мороза. </a:t>
            </a:r>
          </a:p>
        </p:txBody>
      </p:sp>
      <p:pic>
        <p:nvPicPr>
          <p:cNvPr id="5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Германия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149" name="Picture 5" descr="D:\Documents\Евровидение\Flags\german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5681" y="1857364"/>
            <a:ext cx="2679723" cy="39243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643314"/>
            <a:ext cx="3929090" cy="26177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85720" y="1643050"/>
            <a:ext cx="4214842" cy="3477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Во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Франции два Деда Мороза</a:t>
            </a:r>
            <a:r>
              <a:rPr lang="ru-RU" sz="2000" b="0" dirty="0">
                <a:latin typeface="Comic Sans MS" pitchFamily="66" charset="0"/>
              </a:rPr>
              <a:t>: одного зовут 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"Дед Январь" </a:t>
            </a:r>
            <a:r>
              <a:rPr lang="ru-RU" sz="2000" b="0" dirty="0" smtClean="0">
                <a:latin typeface="Comic Sans MS" pitchFamily="66" charset="0"/>
              </a:rPr>
              <a:t>– </a:t>
            </a:r>
            <a:r>
              <a:rPr lang="ru-RU" sz="2000" b="0" dirty="0">
                <a:latin typeface="Comic Sans MS" pitchFamily="66" charset="0"/>
              </a:rPr>
              <a:t>Пер - </a:t>
            </a:r>
            <a:r>
              <a:rPr lang="ru-RU" sz="2000" b="0" dirty="0" err="1">
                <a:latin typeface="Comic Sans MS" pitchFamily="66" charset="0"/>
              </a:rPr>
              <a:t>Ноэль</a:t>
            </a:r>
            <a:r>
              <a:rPr lang="ru-RU" sz="2000" b="0" dirty="0">
                <a:latin typeface="Comic Sans MS" pitchFamily="66" charset="0"/>
              </a:rPr>
              <a:t>, ходит с посохом и носит широкополую </a:t>
            </a:r>
            <a:r>
              <a:rPr lang="ru-RU" sz="2000" b="0" dirty="0" smtClean="0">
                <a:latin typeface="Comic Sans MS" pitchFamily="66" charset="0"/>
              </a:rPr>
              <a:t>шляпу. Он </a:t>
            </a:r>
            <a:r>
              <a:rPr lang="ru-RU" sz="2000" b="0" dirty="0">
                <a:latin typeface="Comic Sans MS" pitchFamily="66" charset="0"/>
              </a:rPr>
              <a:t>приносит детям в корзине подарки. Второго зовут </a:t>
            </a:r>
            <a:r>
              <a:rPr lang="ru-RU" sz="2000" b="0" dirty="0" smtClean="0">
                <a:latin typeface="Comic Sans MS" pitchFamily="66" charset="0"/>
              </a:rPr>
              <a:t>– </a:t>
            </a:r>
            <a:r>
              <a:rPr lang="ru-RU" sz="2000" b="0" dirty="0" err="1" smtClean="0">
                <a:solidFill>
                  <a:srgbClr val="FF0000"/>
                </a:solidFill>
                <a:latin typeface="Comic Sans MS" pitchFamily="66" charset="0"/>
              </a:rPr>
              <a:t>Аланд</a:t>
            </a:r>
            <a:r>
              <a:rPr lang="ru-RU" sz="2000" b="0" dirty="0" smtClean="0">
                <a:latin typeface="Comic Sans MS" pitchFamily="66" charset="0"/>
              </a:rPr>
              <a:t>. Этот </a:t>
            </a:r>
            <a:r>
              <a:rPr lang="ru-RU" sz="2000" b="0" dirty="0">
                <a:latin typeface="Comic Sans MS" pitchFamily="66" charset="0"/>
              </a:rPr>
              <a:t>бородатый старик носит меховую шапку и тёплый </a:t>
            </a:r>
            <a:r>
              <a:rPr lang="ru-RU" sz="2000" b="0" dirty="0" smtClean="0">
                <a:latin typeface="Comic Sans MS" pitchFamily="66" charset="0"/>
              </a:rPr>
              <a:t>дорожный </a:t>
            </a:r>
            <a:r>
              <a:rPr lang="ru-RU" sz="2000" b="0" dirty="0">
                <a:latin typeface="Comic Sans MS" pitchFamily="66" charset="0"/>
              </a:rPr>
              <a:t>плащ. В его корзине спрятаны </a:t>
            </a:r>
            <a:r>
              <a:rPr lang="ru-RU" sz="2000" b="0" dirty="0">
                <a:solidFill>
                  <a:srgbClr val="0070C0"/>
                </a:solidFill>
                <a:latin typeface="Comic Sans MS" pitchFamily="66" charset="0"/>
              </a:rPr>
              <a:t>розги для непослушных и </a:t>
            </a:r>
            <a:r>
              <a:rPr lang="ru-RU" sz="2000" b="0" dirty="0" smtClean="0">
                <a:solidFill>
                  <a:srgbClr val="0070C0"/>
                </a:solidFill>
                <a:latin typeface="Comic Sans MS" pitchFamily="66" charset="0"/>
              </a:rPr>
              <a:t>ленивых </a:t>
            </a:r>
            <a:r>
              <a:rPr lang="ru-RU" sz="2000" b="0" dirty="0">
                <a:solidFill>
                  <a:srgbClr val="0070C0"/>
                </a:solidFill>
                <a:latin typeface="Comic Sans MS" pitchFamily="66" charset="0"/>
              </a:rPr>
              <a:t>детей</a:t>
            </a:r>
            <a:r>
              <a:rPr lang="ru-RU" sz="2000" b="0" dirty="0">
                <a:latin typeface="Comic Sans MS" pitchFamily="66" charset="0"/>
              </a:rPr>
              <a:t>.</a:t>
            </a:r>
          </a:p>
        </p:txBody>
      </p:sp>
      <p:pic>
        <p:nvPicPr>
          <p:cNvPr id="5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Франция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173" name="Picture 5" descr="D:\Documents\Евровидение\Flags\franc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275" y="1695462"/>
            <a:ext cx="3516527" cy="33766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929066"/>
            <a:ext cx="3138396" cy="23526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85720" y="1785926"/>
            <a:ext cx="5857916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В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Швеции тоже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два Деда </a:t>
            </a:r>
            <a:r>
              <a:rPr lang="ru-RU" sz="2000" b="0" dirty="0" smtClean="0">
                <a:solidFill>
                  <a:srgbClr val="FF0000"/>
                </a:solidFill>
                <a:latin typeface="Comic Sans MS" pitchFamily="66" charset="0"/>
              </a:rPr>
              <a:t>Мороза</a:t>
            </a:r>
            <a:r>
              <a:rPr lang="ru-RU" sz="2000" b="0" dirty="0" smtClean="0">
                <a:latin typeface="Comic Sans MS" pitchFamily="66" charset="0"/>
              </a:rPr>
              <a:t>: сутулый </a:t>
            </a:r>
            <a:r>
              <a:rPr lang="ru-RU" sz="2000" b="0" dirty="0">
                <a:latin typeface="Comic Sans MS" pitchFamily="66" charset="0"/>
              </a:rPr>
              <a:t>дед </a:t>
            </a:r>
            <a:r>
              <a:rPr lang="ru-RU" sz="2000" b="0" dirty="0" smtClean="0">
                <a:latin typeface="Comic Sans MS" pitchFamily="66" charset="0"/>
              </a:rPr>
              <a:t>с шишковатым носом  </a:t>
            </a:r>
            <a:r>
              <a:rPr lang="ru-RU" sz="2000" b="0" dirty="0">
                <a:latin typeface="Comic Sans MS" pitchFamily="66" charset="0"/>
              </a:rPr>
              <a:t>–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Юлтомтен</a:t>
            </a:r>
            <a:r>
              <a:rPr lang="ru-RU" sz="2000" b="0" dirty="0">
                <a:latin typeface="Comic Sans MS" pitchFamily="66" charset="0"/>
              </a:rPr>
              <a:t>  и </a:t>
            </a:r>
            <a:r>
              <a:rPr lang="ru-RU" sz="2000" b="0" dirty="0" smtClean="0">
                <a:latin typeface="Comic Sans MS" pitchFamily="66" charset="0"/>
              </a:rPr>
              <a:t>карлик </a:t>
            </a:r>
            <a:r>
              <a:rPr lang="ru-RU" sz="2000" b="0" dirty="0" err="1" smtClean="0">
                <a:solidFill>
                  <a:srgbClr val="FF0000"/>
                </a:solidFill>
                <a:latin typeface="Comic Sans MS" pitchFamily="66" charset="0"/>
              </a:rPr>
              <a:t>Юлниссаар</a:t>
            </a:r>
            <a:r>
              <a:rPr lang="ru-RU" sz="2000" b="0" dirty="0">
                <a:latin typeface="Comic Sans MS" pitchFamily="66" charset="0"/>
              </a:rPr>
              <a:t>. И тот и другой </a:t>
            </a:r>
            <a:r>
              <a:rPr lang="ru-RU" sz="2000" b="0" dirty="0" smtClean="0">
                <a:latin typeface="Comic Sans MS" pitchFamily="66" charset="0"/>
              </a:rPr>
              <a:t>под Новый </a:t>
            </a:r>
            <a:r>
              <a:rPr lang="ru-RU" sz="2000" b="0" dirty="0">
                <a:latin typeface="Comic Sans MS" pitchFamily="66" charset="0"/>
              </a:rPr>
              <a:t>год ходят по домам и </a:t>
            </a:r>
            <a:r>
              <a:rPr lang="ru-RU" sz="2000" b="0" dirty="0" smtClean="0">
                <a:latin typeface="Comic Sans MS" pitchFamily="66" charset="0"/>
              </a:rPr>
              <a:t>оставляют </a:t>
            </a:r>
            <a:r>
              <a:rPr lang="ru-RU" sz="2000" b="0" dirty="0">
                <a:latin typeface="Comic Sans MS" pitchFamily="66" charset="0"/>
              </a:rPr>
              <a:t>подарки на </a:t>
            </a:r>
            <a:r>
              <a:rPr lang="ru-RU" sz="2000" b="0" dirty="0" smtClean="0">
                <a:latin typeface="Comic Sans MS" pitchFamily="66" charset="0"/>
              </a:rPr>
              <a:t>подоконниках.</a:t>
            </a:r>
            <a:endParaRPr lang="ru-RU" sz="2000" b="0" dirty="0">
              <a:latin typeface="Comic Sans MS" pitchFamily="66" charset="0"/>
            </a:endParaRPr>
          </a:p>
        </p:txBody>
      </p:sp>
      <p:pic>
        <p:nvPicPr>
          <p:cNvPr id="5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Швеция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197" name="Picture 5" descr="D:\Documents\Евровидение\Flags\swed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785926"/>
            <a:ext cx="2571768" cy="32691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557104"/>
            <a:ext cx="3643338" cy="2729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9288"/>
            <a:ext cx="4474840" cy="5828064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lang="ru-RU" sz="39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Юль </a:t>
            </a:r>
            <a:r>
              <a:rPr lang="ru-RU" sz="39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Томтен </a:t>
            </a:r>
          </a:p>
          <a:p>
            <a:pPr marL="0" lvl="0" indent="0" algn="ctr">
              <a:lnSpc>
                <a:spcPct val="107000"/>
              </a:lnSpc>
              <a:buNone/>
            </a:pP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По-шведски </a:t>
            </a:r>
            <a:r>
              <a:rPr lang="ru-RU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значит </a:t>
            </a:r>
            <a:r>
              <a:rPr lang="ru-RU" sz="30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"Рождественский гном". </a:t>
            </a:r>
            <a:r>
              <a:rPr lang="ru-RU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</a:t>
            </a: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живёт </a:t>
            </a:r>
            <a:r>
              <a:rPr lang="ru-RU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волшебном лесу и у него есть помощник - снеговик Дасти</a:t>
            </a: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lvl="0" indent="0" algn="ctr">
              <a:lnSpc>
                <a:spcPct val="107000"/>
              </a:lnSpc>
              <a:buNone/>
            </a:pP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вы </a:t>
            </a: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придёте к нему в гости, то внимательно </a:t>
            </a:r>
            <a:r>
              <a:rPr lang="ru-RU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смотрите под ноги: по тропинкам снуют </a:t>
            </a:r>
            <a:r>
              <a:rPr lang="ru-RU" sz="3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крошечные эльфы.</a:t>
            </a:r>
            <a:endParaRPr lang="ru-RU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736462"/>
            <a:ext cx="3395172" cy="4315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16789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14282" y="1643050"/>
            <a:ext cx="571504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В </a:t>
            </a:r>
            <a:r>
              <a:rPr lang="ru-RU" sz="2000" b="0" dirty="0">
                <a:latin typeface="Comic Sans MS" pitchFamily="66" charset="0"/>
              </a:rPr>
              <a:t>Италии, кроме Деда Мороза -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Баббо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 Натале</a:t>
            </a:r>
            <a:r>
              <a:rPr lang="ru-RU" sz="2000" b="0" dirty="0">
                <a:latin typeface="Comic Sans MS" pitchFamily="66" charset="0"/>
              </a:rPr>
              <a:t>, к </a:t>
            </a:r>
            <a:r>
              <a:rPr lang="ru-RU" sz="2000" b="0" dirty="0" smtClean="0">
                <a:latin typeface="Comic Sans MS" pitchFamily="66" charset="0"/>
              </a:rPr>
              <a:t>послушным детям приходит </a:t>
            </a:r>
            <a:r>
              <a:rPr lang="ru-RU" sz="2000" b="0" dirty="0">
                <a:latin typeface="Comic Sans MS" pitchFamily="66" charset="0"/>
              </a:rPr>
              <a:t>добрая </a:t>
            </a:r>
            <a:r>
              <a:rPr lang="ru-RU" sz="2000" b="0" dirty="0">
                <a:solidFill>
                  <a:srgbClr val="FF0000"/>
                </a:solidFill>
                <a:latin typeface="Comic Sans MS" pitchFamily="66" charset="0"/>
              </a:rPr>
              <a:t>Фея </a:t>
            </a:r>
            <a:r>
              <a:rPr lang="ru-RU" sz="2000" b="0" dirty="0" err="1">
                <a:solidFill>
                  <a:srgbClr val="FF0000"/>
                </a:solidFill>
                <a:latin typeface="Comic Sans MS" pitchFamily="66" charset="0"/>
              </a:rPr>
              <a:t>Бефана</a:t>
            </a:r>
            <a:r>
              <a:rPr lang="ru-RU" sz="2000" b="0" dirty="0">
                <a:latin typeface="Comic Sans MS" pitchFamily="66" charset="0"/>
              </a:rPr>
              <a:t>. </a:t>
            </a:r>
            <a:r>
              <a:rPr lang="ru-RU" sz="2000" b="0" dirty="0" smtClean="0">
                <a:latin typeface="Comic Sans MS" pitchFamily="66" charset="0"/>
              </a:rPr>
              <a:t>Она </a:t>
            </a:r>
            <a:r>
              <a:rPr lang="ru-RU" sz="2000" b="0" dirty="0">
                <a:latin typeface="Comic Sans MS" pitchFamily="66" charset="0"/>
              </a:rPr>
              <a:t>прилетает </a:t>
            </a:r>
            <a:r>
              <a:rPr lang="ru-RU" sz="2000" b="0" dirty="0" smtClean="0">
                <a:latin typeface="Comic Sans MS" pitchFamily="66" charset="0"/>
              </a:rPr>
              <a:t>через дымоход </a:t>
            </a:r>
            <a:r>
              <a:rPr lang="ru-RU" sz="2000" b="0" dirty="0">
                <a:latin typeface="Comic Sans MS" pitchFamily="66" charset="0"/>
              </a:rPr>
              <a:t>и </a:t>
            </a:r>
            <a:r>
              <a:rPr lang="ru-RU" sz="2000" b="0" dirty="0" smtClean="0">
                <a:latin typeface="Comic Sans MS" pitchFamily="66" charset="0"/>
              </a:rPr>
              <a:t>дарит </a:t>
            </a:r>
            <a:r>
              <a:rPr lang="ru-RU" sz="2000" b="0" dirty="0">
                <a:latin typeface="Comic Sans MS" pitchFamily="66" charset="0"/>
              </a:rPr>
              <a:t>детям подарки. </a:t>
            </a:r>
            <a:r>
              <a:rPr lang="ru-RU" sz="2000" b="0" dirty="0">
                <a:solidFill>
                  <a:srgbClr val="0070C0"/>
                </a:solidFill>
                <a:latin typeface="Comic Sans MS" pitchFamily="66" charset="0"/>
              </a:rPr>
              <a:t>Шалунам достается уголёк от злой </a:t>
            </a:r>
            <a:r>
              <a:rPr lang="ru-RU" sz="2000" b="0" dirty="0" smtClean="0">
                <a:solidFill>
                  <a:srgbClr val="0070C0"/>
                </a:solidFill>
                <a:latin typeface="Comic Sans MS" pitchFamily="66" charset="0"/>
              </a:rPr>
              <a:t>волшебницы</a:t>
            </a:r>
            <a:r>
              <a:rPr lang="ru-RU" sz="2000" b="0" dirty="0" smtClean="0">
                <a:latin typeface="Comic Sans MS" pitchFamily="66" charset="0"/>
              </a:rPr>
              <a:t>. </a:t>
            </a:r>
            <a:endParaRPr lang="ru-RU" sz="2000" b="0" dirty="0">
              <a:latin typeface="Comic Sans MS" pitchFamily="66" charset="0"/>
            </a:endParaRPr>
          </a:p>
        </p:txBody>
      </p:sp>
      <p:pic>
        <p:nvPicPr>
          <p:cNvPr id="6" name="Picture 8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85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Италия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222" name="Picture 6" descr="D:\Documents\Евровидение\Flags\ital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143008" cy="1143008"/>
          </a:xfrm>
          <a:prstGeom prst="rect">
            <a:avLst/>
          </a:prstGeom>
          <a:noFill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643050"/>
            <a:ext cx="2721421" cy="21431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500438"/>
            <a:ext cx="4253794" cy="27528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ntry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Стандартная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Страны</Template>
  <TotalTime>637</TotalTime>
  <Words>718</Words>
  <Application>Microsoft Office PowerPoint</Application>
  <PresentationFormat>Экран (4:3)</PresentationFormat>
  <Paragraphs>42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country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Берюхова</dc:creator>
  <cp:lastModifiedBy>VIPS</cp:lastModifiedBy>
  <cp:revision>33</cp:revision>
  <dcterms:created xsi:type="dcterms:W3CDTF">2007-10-27T18:20:51Z</dcterms:created>
  <dcterms:modified xsi:type="dcterms:W3CDTF">2014-12-23T17:26:18Z</dcterms:modified>
</cp:coreProperties>
</file>